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a Sans Semi Bold" panose="020B0604020202020204" charset="0"/>
      <p:regular r:id="rId18"/>
    </p:embeddedFont>
    <p:embeddedFont>
      <p:font typeface="Funnel Sans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-10-10.svg>
</file>

<file path=ppt/media/image-10-2.svg>
</file>

<file path=ppt/media/image-10-4.svg>
</file>

<file path=ppt/media/image-10-6.svg>
</file>

<file path=ppt/media/image-10-8.svg>
</file>

<file path=ppt/media/image-11-10.svg>
</file>

<file path=ppt/media/image-11-13.svg>
</file>

<file path=ppt/media/image-11-4.svg>
</file>

<file path=ppt/media/image-11-7.svg>
</file>

<file path=ppt/media/image-4-3.svg>
</file>

<file path=ppt/media/image-4-5.svg>
</file>

<file path=ppt/media/image-4-7.sv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6140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-10-8.svg"/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-10-6.svg"/><Relationship Id="rId5" Type="http://schemas.openxmlformats.org/officeDocument/2006/relationships/image" Target="../media/image-10-4.svg"/><Relationship Id="rId10" Type="http://schemas.openxmlformats.org/officeDocument/2006/relationships/image" Target="../media/image-10-10.svg"/><Relationship Id="rId4" Type="http://schemas.openxmlformats.org/officeDocument/2006/relationships/image" Target="../media/image-10-2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-11-7.svg"/><Relationship Id="rId13" Type="http://schemas.openxmlformats.org/officeDocument/2006/relationships/image" Target="../media/image-11-13.svg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-11-4.svg"/><Relationship Id="rId11" Type="http://schemas.openxmlformats.org/officeDocument/2006/relationships/image" Target="../media/image20.png"/><Relationship Id="rId5" Type="http://schemas.openxmlformats.org/officeDocument/2006/relationships/image" Target="../media/image12.png"/><Relationship Id="rId10" Type="http://schemas.openxmlformats.org/officeDocument/2006/relationships/image" Target="../media/image-11-10.svg"/><Relationship Id="rId4" Type="http://schemas.openxmlformats.org/officeDocument/2006/relationships/image" Target="../media/image17.png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-4-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-4-5.svg"/><Relationship Id="rId5" Type="http://schemas.openxmlformats.org/officeDocument/2006/relationships/image" Target="../media/image-4-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9126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Radiant Rovers Football Academy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99548"/>
            <a:ext cx="3941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Performance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940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Prepared by: Muddassir Mushtaq Mulla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312093"/>
            <a:ext cx="1260753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7" name="Text 4"/>
          <p:cNvSpPr/>
          <p:nvPr/>
        </p:nvSpPr>
        <p:spPr>
          <a:xfrm>
            <a:off x="929878" y="5380077"/>
            <a:ext cx="98857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48 PLAYERS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2167890" y="5312093"/>
            <a:ext cx="1326713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9" name="Text 6"/>
          <p:cNvSpPr/>
          <p:nvPr/>
        </p:nvSpPr>
        <p:spPr>
          <a:xfrm>
            <a:off x="2303978" y="5380077"/>
            <a:ext cx="105453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20 MATCHES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3607951" y="5312093"/>
            <a:ext cx="2240518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11" name="Text 8"/>
          <p:cNvSpPr/>
          <p:nvPr/>
        </p:nvSpPr>
        <p:spPr>
          <a:xfrm>
            <a:off x="3744039" y="5380077"/>
            <a:ext cx="19683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DATA-DRIVEN INSIGHTS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9293"/>
            <a:ext cx="80295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Coaching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15390" y="2593181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Improve Finishing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Targeted drills for players with high shots but lower goals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638562" y="2593181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313390"/>
            <a:ext cx="30709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Optimize Playing Time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Increase minutes for high goals-per-90 efficiency players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61734" y="2593181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313390"/>
            <a:ext cx="35106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Position-Specific Training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Tailored passing drills, especially for defenders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Conditioning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Focused sessions for lower fitness-score age groups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31590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Attendance Monitoring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Track engagement and consistency indicators</a:t>
            </a:r>
            <a:endParaRPr lang="en-US" sz="1750" dirty="0"/>
          </a:p>
        </p:txBody>
      </p:sp>
      <p:sp>
        <p:nvSpPr>
          <p:cNvPr id="28" name="Rounded Rectangle 27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024" y="452557"/>
            <a:ext cx="4173379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Impact &amp; Conclusion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5960" y="1295995"/>
            <a:ext cx="13478351" cy="1515904"/>
          </a:xfrm>
          <a:prstGeom prst="roundRect">
            <a:avLst>
              <a:gd name="adj" fmla="val 4560"/>
            </a:avLst>
          </a:prstGeom>
          <a:solidFill>
            <a:srgbClr val="262626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69" y="1519714"/>
            <a:ext cx="257056" cy="205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62169" y="1501616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Coaching Decision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62169" y="1923336"/>
            <a:ext cx="12727662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Best performing players recommended for starting XI based on goals-per-90 and fitness trends, resulting in improved attacking output in subsequent matches.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682597" y="4064558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Preparation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15791" y="4429008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Python-based cleaning and transformation</a:t>
            </a:r>
            <a:endParaRPr lang="en-US" sz="16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451" y="3382924"/>
            <a:ext cx="4717375" cy="4717375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024384" y="4064972"/>
            <a:ext cx="246221" cy="24622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920637" y="4068424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KPI Analysis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9920645" y="4415551"/>
            <a:ext cx="413373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SQL-driven performance metrics</a:t>
            </a:r>
            <a:endParaRPr lang="en-US" sz="16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6453" y="3388163"/>
            <a:ext cx="4717375" cy="4717375"/>
          </a:xfrm>
          <a:prstGeom prst="rect">
            <a:avLst/>
          </a:prstGeom>
        </p:spPr>
      </p:pic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8359438" y="4064972"/>
            <a:ext cx="246221" cy="24622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20645" y="6236256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9920645" y="6592133"/>
            <a:ext cx="413373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Power BI interactive insights</a:t>
            </a:r>
            <a:endParaRPr lang="en-US" sz="160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6452" y="3423882"/>
            <a:ext cx="4717375" cy="4717375"/>
          </a:xfrm>
          <a:prstGeom prst="rect">
            <a:avLst/>
          </a:prstGeom>
        </p:spPr>
      </p:pic>
      <p:pic>
        <p:nvPicPr>
          <p:cNvPr id="18" name="Image 6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8359438" y="6400026"/>
            <a:ext cx="246221" cy="246221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576024" y="6200299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Actionable Results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576024" y="6628090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Coaching decisions and player development</a:t>
            </a:r>
            <a:endParaRPr lang="en-US" sz="1600" dirty="0"/>
          </a:p>
        </p:txBody>
      </p:sp>
      <p:pic>
        <p:nvPicPr>
          <p:cNvPr id="21" name="Image 7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6449" y="3397808"/>
            <a:ext cx="4717375" cy="4727376"/>
          </a:xfrm>
          <a:prstGeom prst="rect">
            <a:avLst/>
          </a:prstGeom>
        </p:spPr>
      </p:pic>
      <p:pic>
        <p:nvPicPr>
          <p:cNvPr id="22" name="Image 8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13"/>
              </a:ext>
            </a:extLst>
          </a:blip>
          <a:stretch>
            <a:fillRect/>
          </a:stretch>
        </p:blipFill>
        <p:spPr>
          <a:xfrm>
            <a:off x="6024384" y="6400026"/>
            <a:ext cx="246221" cy="246221"/>
          </a:xfrm>
          <a:prstGeom prst="rect">
            <a:avLst/>
          </a:prstGeom>
        </p:spPr>
      </p:pic>
      <p:sp>
        <p:nvSpPr>
          <p:cNvPr id="23" name="Text 12"/>
          <p:cNvSpPr/>
          <p:nvPr/>
        </p:nvSpPr>
        <p:spPr>
          <a:xfrm>
            <a:off x="646504" y="2890038"/>
            <a:ext cx="13478351" cy="426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Practical sports analytics application delivering real coaching value through data-driven insights for player development and performance tracking.</a:t>
            </a:r>
            <a:endParaRPr lang="en-US" sz="1600" dirty="0"/>
          </a:p>
        </p:txBody>
      </p:sp>
      <p:sp>
        <p:nvSpPr>
          <p:cNvPr id="25" name="Rounded Rectangle 24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End-to-End Analytics Pipeline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835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CSV Data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098358" y="3018473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 match performance records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9835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 Analysis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098358" y="434375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Pandas &amp; NumPy processing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9835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PostgreSQL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098358" y="5669042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KPI calculations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9835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Power BI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098358" y="699432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dashboard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14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960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Player-match performance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Academy roster analyzed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Competitive games tracked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107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Information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280190" y="56882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Player ID &amp; Name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80190" y="613040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657260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Playing Position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42721" y="5107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 Details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342721" y="56882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 ID &amp; Date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342721" y="613040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Minutes Played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0342721" y="657260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Attendance</a:t>
            </a:r>
            <a:endParaRPr lang="en-US" sz="1750" dirty="0"/>
          </a:p>
        </p:txBody>
      </p:sp>
      <p:sp>
        <p:nvSpPr>
          <p:cNvPr id="22" name="Rounded Rectangle 21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187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74544"/>
            <a:ext cx="8432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 &amp; Fitness Metrics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93790" y="502348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6436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Goals, Assists, Shots on Target, Tackles, Passing Accuracy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235893" y="502348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5893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35893" y="636436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Fitness Score, Stamina, Speed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677995" y="502348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77995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677995" y="636436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Attendance tracking and consistency indicators</a:t>
            </a:r>
            <a:endParaRPr lang="en-US" sz="1750" dirty="0"/>
          </a:p>
        </p:txBody>
      </p:sp>
      <p:sp>
        <p:nvSpPr>
          <p:cNvPr id="13" name="Rounded Rectangle 12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66279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 Data 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CSV import using Pandas, initial inspection with df.info() and df.describe()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Cleaning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Converted numeric columns, replaced missing values with 0 for goals/assists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Consistent column names, formatted positions, parsed match dates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Created Goals per 90 minutes, aggregated player metrics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Database Export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Loaded to PostgreSQL using SQLAlchemy for KPI analysis</a:t>
            </a:r>
            <a:endParaRPr lang="en-US" sz="1750" dirty="0"/>
          </a:p>
        </p:txBody>
      </p:sp>
      <p:sp>
        <p:nvSpPr>
          <p:cNvPr id="23" name="Rounded Rectangle 22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880" y="475655"/>
            <a:ext cx="5795010" cy="539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Performance Indicators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90880" y="1274445"/>
            <a:ext cx="793503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271141" y="1454706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1.6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71141" y="1828086"/>
            <a:ext cx="757451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goals per match (player-sum)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90880" y="2479000"/>
            <a:ext cx="388119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71141" y="2659261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Rudransh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71141" y="3032641"/>
            <a:ext cx="352067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 (Top Scorer)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10144720" y="2479000"/>
            <a:ext cx="388119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24981" y="2659261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Zaid Shaikh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324981" y="3032641"/>
            <a:ext cx="352067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 (Tied Top Scorer)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090880" y="3661886"/>
            <a:ext cx="793503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71141" y="3842147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Abdul Raafe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71141" y="4215527"/>
            <a:ext cx="757451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090880" y="5039082"/>
            <a:ext cx="2402324" cy="539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Passing Accuracy by Position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6090880" y="5751314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MID: 70.31%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6090880" y="6251972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GK: 67.98% 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090880" y="6752630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FWD: 64.67%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090880" y="7253288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DEF: 64.53%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8922068" y="5039082"/>
            <a:ext cx="2269212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Trends by Age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8922068" y="5481518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12: 70.55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8922068" y="5982176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13: 69.80 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922068" y="6482834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14: 69.40 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8922068" y="6983492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15: 69.85</a:t>
            </a:r>
            <a:endParaRPr lang="en-US" sz="1700" dirty="0"/>
          </a:p>
        </p:txBody>
      </p:sp>
      <p:sp>
        <p:nvSpPr>
          <p:cNvPr id="26" name="Text 23"/>
          <p:cNvSpPr/>
          <p:nvPr/>
        </p:nvSpPr>
        <p:spPr>
          <a:xfrm>
            <a:off x="11752421" y="5039082"/>
            <a:ext cx="2288619" cy="539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Attendance Consistency</a:t>
            </a:r>
            <a:endParaRPr lang="en-US" sz="1700" dirty="0"/>
          </a:p>
        </p:txBody>
      </p:sp>
      <p:sp>
        <p:nvSpPr>
          <p:cNvPr id="27" name="Text 24"/>
          <p:cNvSpPr/>
          <p:nvPr/>
        </p:nvSpPr>
        <p:spPr>
          <a:xfrm>
            <a:off x="11752421" y="5751314"/>
            <a:ext cx="2288619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 players with 100% attendance rate</a:t>
            </a:r>
            <a:endParaRPr lang="en-US" sz="1700" dirty="0"/>
          </a:p>
        </p:txBody>
      </p:sp>
      <p:sp>
        <p:nvSpPr>
          <p:cNvPr id="28" name="Rounded Rectangle 27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2679" y="511731"/>
            <a:ext cx="5226963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Performers of the Academy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482679" y="1149548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497919" y="1164788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6" name="Text 3"/>
          <p:cNvSpPr/>
          <p:nvPr/>
        </p:nvSpPr>
        <p:spPr>
          <a:xfrm>
            <a:off x="666512" y="1584365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87410" y="1302663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Rudransh (P1021)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87410" y="1600914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187410" y="190416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0.28 Goals per 90 minutes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482679" y="2415659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97919" y="2430899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12" name="Text 9"/>
          <p:cNvSpPr/>
          <p:nvPr/>
        </p:nvSpPr>
        <p:spPr>
          <a:xfrm>
            <a:off x="666512" y="2850475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87410" y="2568773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Zaid Shaikh (P1030)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1187410" y="2867025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1187410" y="317027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0.27 Goals per 90 minutes</a:t>
            </a:r>
            <a:endParaRPr lang="en-US" sz="1050" dirty="0"/>
          </a:p>
        </p:txBody>
      </p:sp>
      <p:sp>
        <p:nvSpPr>
          <p:cNvPr id="16" name="Shape 13"/>
          <p:cNvSpPr/>
          <p:nvPr/>
        </p:nvSpPr>
        <p:spPr>
          <a:xfrm>
            <a:off x="482679" y="3681770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497919" y="3697010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18" name="Text 15"/>
          <p:cNvSpPr/>
          <p:nvPr/>
        </p:nvSpPr>
        <p:spPr>
          <a:xfrm>
            <a:off x="666512" y="4116586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187410" y="3834884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Abdul Raafe (P1038)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1187410" y="4133136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1187410" y="4436388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0.21 Goals per 90 minutes</a:t>
            </a:r>
            <a:endParaRPr lang="en-US" sz="1050" dirty="0"/>
          </a:p>
        </p:txBody>
      </p:sp>
      <p:sp>
        <p:nvSpPr>
          <p:cNvPr id="22" name="Shape 19"/>
          <p:cNvSpPr/>
          <p:nvPr/>
        </p:nvSpPr>
        <p:spPr>
          <a:xfrm>
            <a:off x="482679" y="4947880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497919" y="4963120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404040"/>
          </a:solidFill>
          <a:ln/>
        </p:spPr>
      </p:sp>
      <p:sp>
        <p:nvSpPr>
          <p:cNvPr id="24" name="Text 21"/>
          <p:cNvSpPr/>
          <p:nvPr/>
        </p:nvSpPr>
        <p:spPr>
          <a:xfrm>
            <a:off x="666512" y="5382697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87410" y="5100995"/>
            <a:ext cx="1779746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Mohmd. Amir (P1042)</a:t>
            </a:r>
            <a:endParaRPr lang="en-US" sz="1350" dirty="0"/>
          </a:p>
        </p:txBody>
      </p:sp>
      <p:sp>
        <p:nvSpPr>
          <p:cNvPr id="26" name="Text 23"/>
          <p:cNvSpPr/>
          <p:nvPr/>
        </p:nvSpPr>
        <p:spPr>
          <a:xfrm>
            <a:off x="1187410" y="5399246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1187410" y="5702498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0.24 Goals per 90 minutes</a:t>
            </a:r>
            <a:endParaRPr lang="en-US" sz="1050" dirty="0"/>
          </a:p>
        </p:txBody>
      </p:sp>
      <p:sp>
        <p:nvSpPr>
          <p:cNvPr id="28" name="Shape 25"/>
          <p:cNvSpPr/>
          <p:nvPr/>
        </p:nvSpPr>
        <p:spPr>
          <a:xfrm>
            <a:off x="482679" y="6213991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497919" y="6229231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404040"/>
          </a:solidFill>
          <a:ln/>
        </p:spPr>
      </p:sp>
      <p:sp>
        <p:nvSpPr>
          <p:cNvPr id="30" name="Text 27"/>
          <p:cNvSpPr/>
          <p:nvPr/>
        </p:nvSpPr>
        <p:spPr>
          <a:xfrm>
            <a:off x="666512" y="6648807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5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187410" y="6367105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Saif Solkar (P1044)</a:t>
            </a:r>
            <a:endParaRPr lang="en-US" sz="1350" dirty="0"/>
          </a:p>
        </p:txBody>
      </p:sp>
      <p:sp>
        <p:nvSpPr>
          <p:cNvPr id="32" name="Text 29"/>
          <p:cNvSpPr/>
          <p:nvPr/>
        </p:nvSpPr>
        <p:spPr>
          <a:xfrm>
            <a:off x="1187410" y="666535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1187410" y="6968609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0.21 Goals per 90 minutes</a:t>
            </a:r>
            <a:endParaRPr lang="en-US" sz="1050" dirty="0"/>
          </a:p>
        </p:txBody>
      </p:sp>
      <p:sp>
        <p:nvSpPr>
          <p:cNvPr id="34" name="Text 31"/>
          <p:cNvSpPr/>
          <p:nvPr/>
        </p:nvSpPr>
        <p:spPr>
          <a:xfrm>
            <a:off x="482679" y="7497366"/>
            <a:ext cx="8178641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These rankings are based on goals-per-90 efficiency metric, which provides a fair comparison across varying playing times.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2230"/>
            <a:ext cx="57967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 Analysis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Goal Scorers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3854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Rudransh and Zaid Shaikh lead with 4 goals each, followed by Abdul Raafe with 3 goals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Passing by Position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5385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Midfielders excel at 70.31% accuracy; Defenders need targeted drills at 64.53%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by 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53854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12 players show highest fitness (70.55); Age 17 players at 68.84 require conditioning focus</a:t>
            </a:r>
            <a:endParaRPr lang="en-US" sz="1750" dirty="0"/>
          </a:p>
        </p:txBody>
      </p:sp>
      <p:sp>
        <p:nvSpPr>
          <p:cNvPr id="9" name="Rounded Rectangle 8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229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583" y="3060740"/>
            <a:ext cx="4769168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Power BI Dashboard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67583" y="3942993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1182" y="4156591"/>
            <a:ext cx="262378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 Overview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81182" y="4569023"/>
            <a:ext cx="612505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Total goals: 32 | Assists tracked | Goals per match: 1.6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410569" y="3942993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24167" y="4156591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Leaderboard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24167" y="4569023"/>
            <a:ext cx="612505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Rudransh (0.28 goals/90) | Zaid Shaikh (0.27 goals/90) | Mohmd. Amir (0.24 goals/90)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7583" y="5583674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81182" y="5797272"/>
            <a:ext cx="266569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&amp; Development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81182" y="6209705"/>
            <a:ext cx="612505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Age-based fitness trends | U12: 70.55 | U18: 70.62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410569" y="5583674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24167" y="5797272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 Analysis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624167" y="6209705"/>
            <a:ext cx="612505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Shots on target tracked | Attendance monitoring | 20 total matches analyzed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67583" y="7248168"/>
            <a:ext cx="1329523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slicers enable drill-down by position (DEF, MID, FWD, GK), age group (U12-U18), and individual player selection for detailed performance insights.</a:t>
            </a:r>
            <a:endParaRPr lang="en-US" sz="1500" dirty="0"/>
          </a:p>
        </p:txBody>
      </p:sp>
      <p:sp>
        <p:nvSpPr>
          <p:cNvPr id="17" name="Rounded Rectangle 16"/>
          <p:cNvSpPr/>
          <p:nvPr/>
        </p:nvSpPr>
        <p:spPr>
          <a:xfrm>
            <a:off x="12527280" y="7766448"/>
            <a:ext cx="1996440" cy="41933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00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630</Words>
  <Application>Microsoft Office PowerPoint</Application>
  <PresentationFormat>Custom</PresentationFormat>
  <Paragraphs>150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Mona Sans Semi Bold</vt:lpstr>
      <vt:lpstr>Mona Sans Light</vt:lpstr>
      <vt:lpstr>Funnel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admin</cp:lastModifiedBy>
  <cp:revision>3</cp:revision>
  <dcterms:created xsi:type="dcterms:W3CDTF">2025-12-31T06:19:38Z</dcterms:created>
  <dcterms:modified xsi:type="dcterms:W3CDTF">2026-01-05T04:00:36Z</dcterms:modified>
</cp:coreProperties>
</file>